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1"/>
  </p:notesMasterIdLst>
  <p:sldIdLst>
    <p:sldId id="256" r:id="rId2"/>
    <p:sldId id="258" r:id="rId3"/>
    <p:sldId id="261" r:id="rId4"/>
    <p:sldId id="257" r:id="rId5"/>
    <p:sldId id="260" r:id="rId6"/>
    <p:sldId id="259" r:id="rId7"/>
    <p:sldId id="263" r:id="rId8"/>
    <p:sldId id="265" r:id="rId9"/>
    <p:sldId id="262" r:id="rId10"/>
  </p:sldIdLst>
  <p:sldSz cx="12192000" cy="6858000"/>
  <p:notesSz cx="6858000" cy="9144000"/>
  <p:defaultTextStyle>
    <a:defPPr>
      <a:defRPr lang="ko-Kore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05"/>
    <p:restoredTop sz="94717"/>
  </p:normalViewPr>
  <p:slideViewPr>
    <p:cSldViewPr snapToGrid="0" snapToObjects="1">
      <p:cViewPr varScale="1">
        <p:scale>
          <a:sx n="153" d="100"/>
          <a:sy n="153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GB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63AC8-43CC-2047-AE39-B3E2D9063603}" type="datetimeFigureOut">
              <a:rPr kumimoji="1" lang="ko-Kore-GB" altLang="en-US" smtClean="0"/>
              <a:t>28/03/2021</a:t>
            </a:fld>
            <a:endParaRPr kumimoji="1" lang="ko-Kore-GB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GB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GB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GB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E4ED6-5BE8-4440-A9B8-93C0325E8F57}" type="slidenum">
              <a:rPr kumimoji="1" lang="ko-Kore-GB" altLang="en-US" smtClean="0"/>
              <a:t>‹#›</a:t>
            </a:fld>
            <a:endParaRPr kumimoji="1" lang="ko-Kore-GB" altLang="en-US"/>
          </a:p>
        </p:txBody>
      </p:sp>
    </p:spTree>
    <p:extLst>
      <p:ext uri="{BB962C8B-B14F-4D97-AF65-F5344CB8AC3E}">
        <p14:creationId xmlns:p14="http://schemas.microsoft.com/office/powerpoint/2010/main" val="237747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GB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E4ED6-5BE8-4440-A9B8-93C0325E8F57}" type="slidenum">
              <a:rPr kumimoji="1" lang="ko-Kore-GB" altLang="en-US" smtClean="0"/>
              <a:t>4</a:t>
            </a:fld>
            <a:endParaRPr kumimoji="1" lang="ko-Kore-GB" altLang="en-US"/>
          </a:p>
        </p:txBody>
      </p:sp>
    </p:spTree>
    <p:extLst>
      <p:ext uri="{BB962C8B-B14F-4D97-AF65-F5344CB8AC3E}">
        <p14:creationId xmlns:p14="http://schemas.microsoft.com/office/powerpoint/2010/main" val="130309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/>
          <a:lstStyle>
            <a:lvl1pPr algn="l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63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37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1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23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22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0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6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23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97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6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3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9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200" spc="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200" spc="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62" r:id="rId5"/>
    <p:sldLayoutId id="2147483663" r:id="rId6"/>
    <p:sldLayoutId id="2147483669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4400" b="1" i="0" kern="1200" spc="1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6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6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6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6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6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pna6U0oUaY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>
              <a:alpha val="89000"/>
            </a:schemeClr>
          </a:solidFill>
          <a:ln w="32707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6720C43-1DD3-FC4D-AE23-DB24516BF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473" y="1998924"/>
            <a:ext cx="5541054" cy="2213621"/>
          </a:xfrm>
        </p:spPr>
        <p:txBody>
          <a:bodyPr>
            <a:normAutofit/>
          </a:bodyPr>
          <a:lstStyle/>
          <a:p>
            <a:pPr algn="ctr"/>
            <a:r>
              <a:rPr kumimoji="1" lang="en-GB" altLang="ko-Kore-GB" sz="4800" dirty="0"/>
              <a:t>Cognitive subjectivity</a:t>
            </a:r>
            <a:endParaRPr kumimoji="1" lang="ko-Kore-GB" altLang="en-US" sz="480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FD46D5C-4370-5645-A171-EB9DB656D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0419" y="4300833"/>
            <a:ext cx="4431162" cy="1191873"/>
          </a:xfrm>
        </p:spPr>
        <p:txBody>
          <a:bodyPr>
            <a:normAutofit/>
          </a:bodyPr>
          <a:lstStyle/>
          <a:p>
            <a:pPr algn="ctr"/>
            <a:r>
              <a:rPr kumimoji="1" lang="en-GB" altLang="ko-Kore-GB" dirty="0"/>
              <a:t>Seokwon</a:t>
            </a:r>
            <a:endParaRPr kumimoji="1" lang="ko-Kore-GB" altLang="en-US" dirty="0"/>
          </a:p>
        </p:txBody>
      </p:sp>
    </p:spTree>
    <p:extLst>
      <p:ext uri="{BB962C8B-B14F-4D97-AF65-F5344CB8AC3E}">
        <p14:creationId xmlns:p14="http://schemas.microsoft.com/office/powerpoint/2010/main" val="1292170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1E49779-AC36-C040-96B7-8D5B823E2A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C2610A4-E491-2247-A548-053B4F4C9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901"/>
          </a:xfrm>
        </p:spPr>
        <p:txBody>
          <a:bodyPr>
            <a:normAutofit fontScale="90000"/>
          </a:bodyPr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Context</a:t>
            </a:r>
            <a:endParaRPr kumimoji="1" lang="ko-Kore-GB" altLang="en-US">
              <a:solidFill>
                <a:schemeClr val="bg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A311A6F-C08D-4D4B-A731-E50A22E24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1. Rashomon (1950)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2. Three trusts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3. 12 Angry Men (1957)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4. Existing Rashomon effect Game - Red Riding Hood</a:t>
            </a:r>
            <a:endParaRPr kumimoji="1" lang="ko-Kore-GB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5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4FD7F3D-AB26-7B42-9EB8-3C8B5AA8EB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9A1E525-4ED4-8247-B7CA-843FC9FB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VR</a:t>
            </a:r>
            <a:endParaRPr kumimoji="1" lang="ko-Kore-GB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238C5-31BF-7844-BA35-6FE77C94D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ko-Kore-GB" sz="2000" dirty="0">
                <a:solidFill>
                  <a:schemeClr val="bg1"/>
                </a:solidFill>
              </a:rPr>
              <a:t>Real-time collaboration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Spatial memory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cut down the money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Time efficiency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Unlimited repetitions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Reduced risk of hungry projects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 Impossible scenarios are possible </a:t>
            </a:r>
          </a:p>
          <a:p>
            <a:r>
              <a:rPr lang="en-GB" altLang="ko-Kore-GB" sz="2000" dirty="0">
                <a:solidFill>
                  <a:schemeClr val="bg1"/>
                </a:solidFill>
              </a:rPr>
              <a:t>Various perspectives</a:t>
            </a:r>
            <a:endParaRPr kumimoji="1" lang="ko-Kore-GB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108CD56-57EA-FF49-BBB3-94B46615E3CF}"/>
              </a:ext>
            </a:extLst>
          </p:cNvPr>
          <p:cNvSpPr/>
          <p:nvPr/>
        </p:nvSpPr>
        <p:spPr>
          <a:xfrm>
            <a:off x="1140178" y="5689600"/>
            <a:ext cx="2540000" cy="1919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</p:spTree>
    <p:extLst>
      <p:ext uri="{BB962C8B-B14F-4D97-AF65-F5344CB8AC3E}">
        <p14:creationId xmlns:p14="http://schemas.microsoft.com/office/powerpoint/2010/main" val="25881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16E99EA-D629-4C40-86F5-36C7BE94C0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3CD80F-40E5-D346-A602-23A2DBEE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Rashomon (1950)</a:t>
            </a:r>
            <a:endParaRPr kumimoji="1" lang="ko-Kore-GB" altLang="en-US" dirty="0">
              <a:solidFill>
                <a:schemeClr val="bg1"/>
              </a:solidFill>
            </a:endParaRPr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A13AFA85-8F6E-6540-938F-3A272CD0F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706532"/>
            <a:ext cx="3065755" cy="2222673"/>
          </a:xfr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28BB6BC-ED78-A44E-A3F5-E88F21193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853" y="1706532"/>
            <a:ext cx="3037653" cy="222267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4E6AC90-72B9-CE42-A60C-DB868CF72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1404" y="1706532"/>
            <a:ext cx="3077164" cy="2221200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B160225A-B598-594B-A675-C07A0FD30595}"/>
              </a:ext>
            </a:extLst>
          </p:cNvPr>
          <p:cNvSpPr txBox="1">
            <a:spLocks/>
          </p:cNvSpPr>
          <p:nvPr/>
        </p:nvSpPr>
        <p:spPr>
          <a:xfrm>
            <a:off x="699879" y="3927732"/>
            <a:ext cx="1024418" cy="452679"/>
          </a:xfrm>
          <a:prstGeom prst="rect">
            <a:avLst/>
          </a:prstGeom>
        </p:spPr>
        <p:txBody>
          <a:bodyPr lIns="109728" tIns="109728" rIns="109728" bIns="9144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GB" altLang="ko-Kore-GB" sz="2000" dirty="0">
                <a:solidFill>
                  <a:schemeClr val="bg1"/>
                </a:solidFill>
              </a:rPr>
              <a:t>Bandit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4A82EFC-2593-7A4C-8164-37D20DF8F8EA}"/>
              </a:ext>
            </a:extLst>
          </p:cNvPr>
          <p:cNvSpPr/>
          <p:nvPr/>
        </p:nvSpPr>
        <p:spPr>
          <a:xfrm>
            <a:off x="4331379" y="3997719"/>
            <a:ext cx="1880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GB" altLang="ko-Kore-GB" sz="2000" dirty="0">
                <a:solidFill>
                  <a:srgbClr val="FFFFFF"/>
                </a:solidFill>
              </a:rPr>
              <a:t>Samurai’s Wife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4352A02-EFC0-6341-944E-5CD9B4CABD02}"/>
              </a:ext>
            </a:extLst>
          </p:cNvPr>
          <p:cNvSpPr/>
          <p:nvPr/>
        </p:nvSpPr>
        <p:spPr>
          <a:xfrm>
            <a:off x="7902721" y="4013108"/>
            <a:ext cx="1023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Samurai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3C313E4-B4B9-2B4E-9C39-F78BF497AE75}"/>
              </a:ext>
            </a:extLst>
          </p:cNvPr>
          <p:cNvSpPr/>
          <p:nvPr/>
        </p:nvSpPr>
        <p:spPr>
          <a:xfrm>
            <a:off x="719901" y="4749337"/>
            <a:ext cx="31840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GB" altLang="ko-Kore-GB" sz="2000" dirty="0">
                <a:solidFill>
                  <a:srgbClr val="FF0000"/>
                </a:solidFill>
              </a:rPr>
              <a:t>I</a:t>
            </a:r>
            <a:r>
              <a:rPr kumimoji="1" lang="en-US" altLang="ko-Kore-GB" sz="2000" dirty="0">
                <a:solidFill>
                  <a:srgbClr val="FF0000"/>
                </a:solidFill>
              </a:rPr>
              <a:t> </a:t>
            </a:r>
            <a:r>
              <a:rPr kumimoji="1" lang="en-GB" altLang="ko-Kore-GB" sz="2000" dirty="0">
                <a:solidFill>
                  <a:srgbClr val="FF0000"/>
                </a:solidFill>
              </a:rPr>
              <a:t>killed Samurai !!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FBE4ABB-98CE-2343-B5CC-3399E3367C0C}"/>
              </a:ext>
            </a:extLst>
          </p:cNvPr>
          <p:cNvSpPr/>
          <p:nvPr/>
        </p:nvSpPr>
        <p:spPr>
          <a:xfrm>
            <a:off x="4351301" y="4749337"/>
            <a:ext cx="3197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GB" altLang="ko-Kore-GB" sz="2000" dirty="0">
                <a:solidFill>
                  <a:srgbClr val="FF0000"/>
                </a:solidFill>
              </a:rPr>
              <a:t>I</a:t>
            </a:r>
            <a:r>
              <a:rPr kumimoji="1" lang="en-US" altLang="ko-Kore-GB" sz="2000" dirty="0">
                <a:solidFill>
                  <a:srgbClr val="FF0000"/>
                </a:solidFill>
              </a:rPr>
              <a:t> </a:t>
            </a:r>
            <a:r>
              <a:rPr kumimoji="1" lang="en-GB" altLang="ko-Kore-GB" sz="2000" dirty="0">
                <a:solidFill>
                  <a:srgbClr val="FF0000"/>
                </a:solidFill>
              </a:rPr>
              <a:t>killed my</a:t>
            </a:r>
            <a:r>
              <a:rPr kumimoji="1" lang="en-US" altLang="ko-Kore-GB" sz="2000" dirty="0">
                <a:solidFill>
                  <a:srgbClr val="FF0000"/>
                </a:solidFill>
              </a:rPr>
              <a:t> </a:t>
            </a:r>
            <a:r>
              <a:rPr kumimoji="1" lang="en-GB" altLang="ko-Kore-GB" sz="2000" dirty="0">
                <a:solidFill>
                  <a:srgbClr val="FF0000"/>
                </a:solidFill>
              </a:rPr>
              <a:t>husband (samurai)  !!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7B912DB-7AD4-D64E-8987-F1D3902173E1}"/>
              </a:ext>
            </a:extLst>
          </p:cNvPr>
          <p:cNvSpPr/>
          <p:nvPr/>
        </p:nvSpPr>
        <p:spPr>
          <a:xfrm>
            <a:off x="7923819" y="4749337"/>
            <a:ext cx="31840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GB" altLang="ko-Kore-GB" sz="2000" dirty="0">
                <a:solidFill>
                  <a:srgbClr val="FF0000"/>
                </a:solidFill>
              </a:rPr>
              <a:t>I</a:t>
            </a:r>
            <a:r>
              <a:rPr kumimoji="1" lang="en-US" altLang="ko-Kore-GB" sz="2000" dirty="0">
                <a:solidFill>
                  <a:srgbClr val="FF0000"/>
                </a:solidFill>
              </a:rPr>
              <a:t> </a:t>
            </a:r>
            <a:r>
              <a:rPr kumimoji="1" lang="en-GB" altLang="ko-Kore-GB" sz="2000" dirty="0">
                <a:solidFill>
                  <a:srgbClr val="FF0000"/>
                </a:solidFill>
              </a:rPr>
              <a:t>killed myself !!</a:t>
            </a:r>
          </a:p>
        </p:txBody>
      </p:sp>
      <p:sp>
        <p:nvSpPr>
          <p:cNvPr id="20" name="내용 개체 틀 2">
            <a:extLst>
              <a:ext uri="{FF2B5EF4-FFF2-40B4-BE49-F238E27FC236}">
                <a16:creationId xmlns:a16="http://schemas.microsoft.com/office/drawing/2014/main" id="{6578A894-5664-C644-BB6C-C37B22066C79}"/>
              </a:ext>
            </a:extLst>
          </p:cNvPr>
          <p:cNvSpPr txBox="1">
            <a:spLocks/>
          </p:cNvSpPr>
          <p:nvPr/>
        </p:nvSpPr>
        <p:spPr>
          <a:xfrm>
            <a:off x="699879" y="5392866"/>
            <a:ext cx="3139120" cy="452679"/>
          </a:xfrm>
          <a:prstGeom prst="rect">
            <a:avLst/>
          </a:prstGeom>
        </p:spPr>
        <p:txBody>
          <a:bodyPr lIns="109728" tIns="109728" rIns="109728" bIns="9144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GB" altLang="ko-Kore-GB" sz="1800" dirty="0">
                <a:solidFill>
                  <a:schemeClr val="bg1"/>
                </a:solidFill>
              </a:rPr>
              <a:t>To be famous as Bandit</a:t>
            </a:r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4CAA0B4B-7913-3E40-AEBC-E3637A41D9A8}"/>
              </a:ext>
            </a:extLst>
          </p:cNvPr>
          <p:cNvSpPr txBox="1">
            <a:spLocks/>
          </p:cNvSpPr>
          <p:nvPr/>
        </p:nvSpPr>
        <p:spPr>
          <a:xfrm>
            <a:off x="4363229" y="5398623"/>
            <a:ext cx="3197564" cy="878732"/>
          </a:xfrm>
          <a:prstGeom prst="rect">
            <a:avLst/>
          </a:prstGeom>
        </p:spPr>
        <p:txBody>
          <a:bodyPr lIns="109728" tIns="109728" rIns="109728" bIns="9144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ko-Kore-GB" sz="1800" dirty="0">
                <a:solidFill>
                  <a:schemeClr val="bg1"/>
                </a:solidFill>
              </a:rPr>
              <a:t>To keep her fidelity as wife </a:t>
            </a:r>
            <a:endParaRPr kumimoji="1" lang="en-GB" altLang="ko-Kore-GB" sz="1800" dirty="0">
              <a:solidFill>
                <a:schemeClr val="bg1"/>
              </a:solidFill>
            </a:endParaRP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46F3E7A0-FA61-A647-AA61-6B91FFFD8665}"/>
              </a:ext>
            </a:extLst>
          </p:cNvPr>
          <p:cNvSpPr txBox="1">
            <a:spLocks/>
          </p:cNvSpPr>
          <p:nvPr/>
        </p:nvSpPr>
        <p:spPr>
          <a:xfrm>
            <a:off x="7902920" y="5398622"/>
            <a:ext cx="3275153" cy="452679"/>
          </a:xfrm>
          <a:prstGeom prst="rect">
            <a:avLst/>
          </a:prstGeom>
        </p:spPr>
        <p:txBody>
          <a:bodyPr lIns="109728" tIns="109728" rIns="109728" bIns="9144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6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GB" altLang="ko-Kore-GB" sz="1800" dirty="0">
                <a:solidFill>
                  <a:schemeClr val="bg1"/>
                </a:solidFill>
              </a:rPr>
              <a:t>To be honoured as Samurai</a:t>
            </a:r>
          </a:p>
        </p:txBody>
      </p:sp>
    </p:spTree>
    <p:extLst>
      <p:ext uri="{BB962C8B-B14F-4D97-AF65-F5344CB8AC3E}">
        <p14:creationId xmlns:p14="http://schemas.microsoft.com/office/powerpoint/2010/main" val="354814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5A242E0-C175-6042-A522-520F18C85B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83ACF6A-5158-684E-BC3B-490C8088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ko-Kore-GB" altLang="en-US"/>
          </a:p>
        </p:txBody>
      </p:sp>
      <p:graphicFrame>
        <p:nvGraphicFramePr>
          <p:cNvPr id="5" name="표 7">
            <a:extLst>
              <a:ext uri="{FF2B5EF4-FFF2-40B4-BE49-F238E27FC236}">
                <a16:creationId xmlns:a16="http://schemas.microsoft.com/office/drawing/2014/main" id="{E7024FF0-01B8-774E-839A-F2464C454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783702"/>
              </p:ext>
            </p:extLst>
          </p:nvPr>
        </p:nvGraphicFramePr>
        <p:xfrm>
          <a:off x="1431636" y="1367851"/>
          <a:ext cx="9328728" cy="4349895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109576">
                  <a:extLst>
                    <a:ext uri="{9D8B030D-6E8A-4147-A177-3AD203B41FA5}">
                      <a16:colId xmlns:a16="http://schemas.microsoft.com/office/drawing/2014/main" val="2008438722"/>
                    </a:ext>
                  </a:extLst>
                </a:gridCol>
                <a:gridCol w="3109576">
                  <a:extLst>
                    <a:ext uri="{9D8B030D-6E8A-4147-A177-3AD203B41FA5}">
                      <a16:colId xmlns:a16="http://schemas.microsoft.com/office/drawing/2014/main" val="64352134"/>
                    </a:ext>
                  </a:extLst>
                </a:gridCol>
                <a:gridCol w="3109576">
                  <a:extLst>
                    <a:ext uri="{9D8B030D-6E8A-4147-A177-3AD203B41FA5}">
                      <a16:colId xmlns:a16="http://schemas.microsoft.com/office/drawing/2014/main" val="2877986370"/>
                    </a:ext>
                  </a:extLst>
                </a:gridCol>
              </a:tblGrid>
              <a:tr h="1152599">
                <a:tc>
                  <a:txBody>
                    <a:bodyPr/>
                    <a:lstStyle/>
                    <a:p>
                      <a:r>
                        <a:rPr lang="en-GB" altLang="ko-Kore-GB" sz="2400" dirty="0">
                          <a:solidFill>
                            <a:schemeClr val="bg1"/>
                          </a:solidFill>
                        </a:rPr>
                        <a:t>    Objective Data</a:t>
                      </a:r>
                      <a:endParaRPr lang="ko-Kore-GB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40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GB" altLang="ko-Kore-GB" sz="2400" dirty="0">
                          <a:solidFill>
                            <a:schemeClr val="bg1"/>
                          </a:solidFill>
                        </a:rPr>
                        <a:t>   Interpretive       Concepts</a:t>
                      </a:r>
                      <a:endParaRPr lang="ko-Kore-GB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400" dirty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GB" altLang="ko-Kore-GB" sz="2400" dirty="0">
                          <a:solidFill>
                            <a:schemeClr val="bg1"/>
                          </a:solidFill>
                        </a:rPr>
                        <a:t>Basic Principles</a:t>
                      </a:r>
                      <a:endParaRPr lang="ko-Kore-GB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51486"/>
                  </a:ext>
                </a:extLst>
              </a:tr>
              <a:tr h="799324"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Result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Instinct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2 + 13 = 15</a:t>
                      </a:r>
                      <a:endParaRPr lang="ko-Kore-GB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43775"/>
                  </a:ext>
                </a:extLst>
              </a:tr>
              <a:tr h="799324"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Record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Mind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 of supply and demand</a:t>
                      </a:r>
                      <a:endParaRPr lang="ko-Kore-GB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49638"/>
                  </a:ext>
                </a:extLst>
              </a:tr>
              <a:tr h="799324"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Photo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Mature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Natural law</a:t>
                      </a:r>
                      <a:endParaRPr lang="ko-Kore-GB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47039"/>
                  </a:ext>
                </a:extLst>
              </a:tr>
              <a:tr h="799324"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Data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ko-Kore-GB" sz="2000" dirty="0"/>
                        <a:t>Goal</a:t>
                      </a:r>
                      <a:endParaRPr lang="ko-Kore-GB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ore-GB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19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918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8951E27-0A63-E34A-B7F7-85331F318F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49B7868-A89F-BD48-9855-E4D49E720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253" y="1690688"/>
            <a:ext cx="6387281" cy="4160837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EBAE869-02EC-4344-BBD0-FDD05AFD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12 Angry Men (1957)</a:t>
            </a:r>
            <a:endParaRPr kumimoji="1" lang="ko-Kore-GB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D86A5EB-147D-A242-B61A-F9EAD1DDBB04}"/>
              </a:ext>
            </a:extLst>
          </p:cNvPr>
          <p:cNvSpPr/>
          <p:nvPr/>
        </p:nvSpPr>
        <p:spPr>
          <a:xfrm>
            <a:off x="7367534" y="1629566"/>
            <a:ext cx="43616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What hide the truth in the movie?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1. Attribution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2. Aggression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3. Attraction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endParaRPr kumimoji="1" lang="en-GB" altLang="ko-Kore-GB" dirty="0">
              <a:solidFill>
                <a:schemeClr val="bg1"/>
              </a:solidFill>
            </a:endParaRPr>
          </a:p>
          <a:p>
            <a:r>
              <a:rPr kumimoji="1" lang="en-GB" altLang="ko-Kore-GB" dirty="0">
                <a:solidFill>
                  <a:schemeClr val="bg1"/>
                </a:solidFill>
              </a:rPr>
              <a:t>4. Environment</a:t>
            </a:r>
          </a:p>
          <a:p>
            <a:endParaRPr kumimoji="1" lang="en-GB" altLang="ko-Kore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7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C409E62-DD86-5146-8793-EAB303A298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pic>
        <p:nvPicPr>
          <p:cNvPr id="5" name="온라인 미디어 4" descr="VR Rashomon">
            <a:hlinkClick r:id="" action="ppaction://media"/>
            <a:extLst>
              <a:ext uri="{FF2B5EF4-FFF2-40B4-BE49-F238E27FC236}">
                <a16:creationId xmlns:a16="http://schemas.microsoft.com/office/drawing/2014/main" id="{58A50400-15EC-BE47-BADC-E45BEA6E261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05857" y="515634"/>
            <a:ext cx="10359650" cy="585312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61BE766-0ACD-6140-BBF2-F4314F66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ko-Kore-GB" altLang="en-US"/>
          </a:p>
        </p:txBody>
      </p:sp>
    </p:spTree>
    <p:extLst>
      <p:ext uri="{BB962C8B-B14F-4D97-AF65-F5344CB8AC3E}">
        <p14:creationId xmlns:p14="http://schemas.microsoft.com/office/powerpoint/2010/main" val="230288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4FD7F3D-AB26-7B42-9EB8-3C8B5AA8EB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9A1E525-4ED4-8247-B7CA-843FC9FB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ko-Kore-GB" dirty="0">
                <a:solidFill>
                  <a:schemeClr val="bg1"/>
                </a:solidFill>
              </a:rPr>
              <a:t>Bibliography</a:t>
            </a:r>
            <a:endParaRPr kumimoji="1" lang="ko-Kore-GB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238C5-31BF-7844-BA35-6FE77C94D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GB" altLang="ko-Kore-GB" sz="1600" dirty="0">
                <a:solidFill>
                  <a:schemeClr val="bg1"/>
                </a:solidFill>
              </a:rPr>
              <a:t>1.</a:t>
            </a:r>
            <a:r>
              <a:rPr lang="en-GB" altLang="ko-Kore-GB" sz="1600" dirty="0">
                <a:solidFill>
                  <a:schemeClr val="bg1"/>
                </a:solidFill>
              </a:rPr>
              <a:t> </a:t>
            </a:r>
            <a:r>
              <a:rPr lang="en-GB" altLang="ko-Kore-GB" sz="1600" dirty="0" err="1">
                <a:solidFill>
                  <a:schemeClr val="bg1"/>
                </a:solidFill>
              </a:rPr>
              <a:t>Hanseon</a:t>
            </a:r>
            <a:r>
              <a:rPr lang="en-GB" altLang="ko-Kore-GB" sz="1600" dirty="0">
                <a:solidFill>
                  <a:schemeClr val="bg1"/>
                </a:solidFill>
              </a:rPr>
              <a:t> P, [Why is my heart like this?] 'Rashomon effect', the attribute of humans dealing with the truth, 2019.02.24 10:00, Dong-A Science [accepted 18, Mar 2021].</a:t>
            </a:r>
          </a:p>
          <a:p>
            <a:endParaRPr lang="en-GB" altLang="ko-Kore-GB" sz="1600" dirty="0">
              <a:solidFill>
                <a:schemeClr val="bg1"/>
              </a:solidFill>
            </a:endParaRPr>
          </a:p>
          <a:p>
            <a:r>
              <a:rPr lang="en-GB" altLang="ko-Kore-GB" sz="1600" dirty="0">
                <a:solidFill>
                  <a:schemeClr val="bg1"/>
                </a:solidFill>
              </a:rPr>
              <a:t>2. Suji. J, VR Rashomon, 2019.08.19, YouTube </a:t>
            </a:r>
          </a:p>
          <a:p>
            <a:endParaRPr lang="en-GB" altLang="ko-Kore-GB" sz="1600" dirty="0">
              <a:solidFill>
                <a:schemeClr val="bg1"/>
              </a:solidFill>
            </a:endParaRPr>
          </a:p>
          <a:p>
            <a:r>
              <a:rPr lang="en-GB" altLang="ko-Kore-GB" sz="1600" dirty="0">
                <a:solidFill>
                  <a:schemeClr val="bg1"/>
                </a:solidFill>
              </a:rPr>
              <a:t>3. YouTube Music, Rashomon, 2015.05.06, YouTube</a:t>
            </a:r>
          </a:p>
          <a:p>
            <a:endParaRPr kumimoji="1" lang="en-GB" altLang="ko-Kore-GB" dirty="0"/>
          </a:p>
          <a:p>
            <a:endParaRPr kumimoji="1" lang="en-GB" altLang="ko-Kore-GB" dirty="0"/>
          </a:p>
          <a:p>
            <a:endParaRPr kumimoji="1" lang="ko-Kore-GB" altLang="en-US" dirty="0"/>
          </a:p>
        </p:txBody>
      </p:sp>
    </p:spTree>
    <p:extLst>
      <p:ext uri="{BB962C8B-B14F-4D97-AF65-F5344CB8AC3E}">
        <p14:creationId xmlns:p14="http://schemas.microsoft.com/office/powerpoint/2010/main" val="1014902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6A67CF3-BDC1-1A44-83B2-31A994478E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GB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456A2F-A1AA-984F-A757-C0A06DA0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114" y="3238856"/>
            <a:ext cx="6200686" cy="2933344"/>
          </a:xfrm>
        </p:spPr>
        <p:txBody>
          <a:bodyPr/>
          <a:lstStyle/>
          <a:p>
            <a:pPr marL="0" indent="0">
              <a:buNone/>
            </a:pPr>
            <a:r>
              <a:rPr kumimoji="1" lang="en-GB" altLang="ko-Kore-GB" dirty="0">
                <a:solidFill>
                  <a:schemeClr val="bg1"/>
                </a:solidFill>
              </a:rPr>
              <a:t>Thanks</a:t>
            </a:r>
            <a:endParaRPr kumimoji="1" lang="ko-Kore-GB" altLang="en-US" dirty="0">
              <a:solidFill>
                <a:schemeClr val="bg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29DB144-52CB-4749-A1C3-7C23A897F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ko-Kore-GB" altLang="en-US"/>
          </a:p>
        </p:txBody>
      </p:sp>
    </p:spTree>
    <p:extLst>
      <p:ext uri="{BB962C8B-B14F-4D97-AF65-F5344CB8AC3E}">
        <p14:creationId xmlns:p14="http://schemas.microsoft.com/office/powerpoint/2010/main" val="32374285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RegularSeedRightStep">
      <a:dk1>
        <a:srgbClr val="000000"/>
      </a:dk1>
      <a:lt1>
        <a:srgbClr val="FFFFFF"/>
      </a:lt1>
      <a:dk2>
        <a:srgbClr val="393620"/>
      </a:dk2>
      <a:lt2>
        <a:srgbClr val="E2E5E8"/>
      </a:lt2>
      <a:accent1>
        <a:srgbClr val="E77C29"/>
      </a:accent1>
      <a:accent2>
        <a:srgbClr val="B8A014"/>
      </a:accent2>
      <a:accent3>
        <a:srgbClr val="87AE1F"/>
      </a:accent3>
      <a:accent4>
        <a:srgbClr val="47B714"/>
      </a:accent4>
      <a:accent5>
        <a:srgbClr val="21BC32"/>
      </a:accent5>
      <a:accent6>
        <a:srgbClr val="14BA6B"/>
      </a:accent6>
      <a:hlink>
        <a:srgbClr val="3F87BF"/>
      </a:hlink>
      <a:folHlink>
        <a:srgbClr val="7F7F7F"/>
      </a:folHlink>
    </a:clrScheme>
    <a:fontScheme name="Custom 3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214</Words>
  <Application>Microsoft Macintosh PowerPoint</Application>
  <PresentationFormat>와이드스크린</PresentationFormat>
  <Paragraphs>67</Paragraphs>
  <Slides>9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Microsoft GothicNeo</vt:lpstr>
      <vt:lpstr>Arial</vt:lpstr>
      <vt:lpstr>Calibri</vt:lpstr>
      <vt:lpstr>BrushVTI</vt:lpstr>
      <vt:lpstr>Cognitive subjectivity</vt:lpstr>
      <vt:lpstr>Context</vt:lpstr>
      <vt:lpstr>VR</vt:lpstr>
      <vt:lpstr>Rashomon (1950)</vt:lpstr>
      <vt:lpstr>PowerPoint 프레젠테이션</vt:lpstr>
      <vt:lpstr>12 Angry Men (1957)</vt:lpstr>
      <vt:lpstr>PowerPoint 프레젠테이션</vt:lpstr>
      <vt:lpstr>Bibliography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SOONMI LEE</dc:creator>
  <cp:lastModifiedBy>SOONMI LEE</cp:lastModifiedBy>
  <cp:revision>44</cp:revision>
  <dcterms:created xsi:type="dcterms:W3CDTF">2021-03-22T13:57:09Z</dcterms:created>
  <dcterms:modified xsi:type="dcterms:W3CDTF">2021-03-28T04:49:00Z</dcterms:modified>
</cp:coreProperties>
</file>